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5859"/>
  </p:normalViewPr>
  <p:slideViewPr>
    <p:cSldViewPr snapToGrid="0">
      <p:cViewPr varScale="1">
        <p:scale>
          <a:sx n="74" d="100"/>
          <a:sy n="74" d="100"/>
        </p:scale>
        <p:origin x="1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0EF12-FEEC-9347-8759-4C4A3B1A8BA8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63DE1-0B73-FB43-B6FD-E6BB7583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0C34-1B2B-8809-453D-727AA071C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F37D3-0F5B-2C6C-A956-D2D9E63DD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ABDF7-A118-B167-54E3-C67EDC34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7FF7-6D60-B8C1-9E7C-BDCCA5E9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FC11-1AFC-8767-021B-86D01C71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F339-EEE8-AC37-8A9F-70378B77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D12A0-A0A8-5B80-A861-9B2D9A50D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CBD1F-9BDE-5B0E-019C-F9D709F6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8FE7-4F12-1299-9B6F-B88E6FC5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0265-0D47-BE48-7AC4-94AE6E18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6BD290-D954-CA06-A392-D4821DBA6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80D06-2714-B920-067E-BC06D13CF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8292C-B81D-09AF-D288-93253C49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1266-81DB-87C0-32C7-3D82E2F6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1960-0C8F-F11C-1A4E-F3E8274C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2E45-AFC7-DE8E-4107-20FC6F89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48974-B414-76AC-572B-1506E174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227C3-4E65-E557-0EE8-318BB61F2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538A-C272-0C0C-6F7F-B7248E39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77197-F0FD-2632-4A77-3D77BEEF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FF3B-FE3A-5D7F-90F4-C6A12436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315D7-9DCF-0672-044F-9B51D21F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4AD25-3363-1CA1-F737-09BA5F36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9F964-B1D9-3D65-A9D4-8C8D7828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64A37-0341-D0A9-67C0-5B8781B2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0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3AB-0336-88E4-7C4E-B4D2183E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E8838-870F-CE8B-6860-C94D4E18C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A9A88-4FD5-15FC-2D50-F75FCDD7D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E8717-FA5F-081B-AA3C-E903B9E4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F0DA-585E-D5BE-79E4-C7B3114D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46F00-D4FA-AB6D-5E0D-EEC488D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2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261B-6939-3111-A3AB-0DECC38C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A0FA-6C8E-9CD8-9FE4-F64C35B95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7BA48-4EA2-E5FC-43A0-8A0D745A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8986F-73E1-549F-AC44-70189EF37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D5DF5-F604-6A5E-7363-69BA169B7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B9F48-7028-0700-014C-1B1EB5CA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95DD0-62CB-65E1-AE8B-5CFD7A8F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5C322-7399-CB1C-1CA0-AAA647A3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6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1FF4-7C5F-FB93-0B0D-FAD0A689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35F58-8465-642A-ADF2-6ACF6F64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D5587-159A-AFD9-421B-ABF4EE4B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A4C90-4F17-55D3-EE44-AF471911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7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CBA8A-9932-F02B-C3F1-0374D112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F14E7-05B4-85DA-2E31-604B8507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798F5-3F18-815F-A604-A6402CC5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B83A-8C0F-909C-F6EE-C83FDF2C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1D76E-53BA-10DA-63F5-B55C6B0C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1B589-A42C-EF74-8D4E-F91A57396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DF34F-CE6B-96A7-37B3-C1568A59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64D7-E1E3-F95C-D434-9B24DD21C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D6865-37D6-4856-673D-54B89C74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2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3D143-5224-C641-B347-4C835420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40F03-E83C-9DAF-148E-FCAC1C6F03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34F69-4BF3-B047-6F57-36532A125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D013-7892-27C0-9B40-4EB259E7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2106D-A322-D7B9-E306-FC7CA1F6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9C5DC-72EF-63F7-2913-9B2CD0CA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76420-9FBE-4978-3B34-12C98B75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07A10-D3F7-9207-B874-168519DEA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B0442-757A-2B56-8F86-47E65A35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2F4D-71B9-F045-8392-74772B68D809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2060-C1F2-3864-6501-5CC524DC6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F6C8-35FA-561C-383B-C6DBA7E60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5BDE-9C69-2849-943D-1A0AC767D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ody of water with buildings along it&#10;&#10;Description automatically generated with medium confidence">
            <a:extLst>
              <a:ext uri="{FF2B5EF4-FFF2-40B4-BE49-F238E27FC236}">
                <a16:creationId xmlns:a16="http://schemas.microsoft.com/office/drawing/2014/main" id="{20CA403A-B43A-AEA1-E06F-63A876535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9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01F76-DA6F-48A4-BAB6-F1E2BD0B0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  <a:cs typeface="Gill Sans" panose="020B0502020104020203" pitchFamily="34" charset="-79"/>
              </a:rPr>
              <a:t>By Danial Sheikh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DF7C80-E538-B40C-B78E-8E40AFDC3A72}"/>
              </a:ext>
            </a:extLst>
          </p:cNvPr>
          <p:cNvSpPr txBox="1">
            <a:spLocks/>
          </p:cNvSpPr>
          <p:nvPr/>
        </p:nvSpPr>
        <p:spPr>
          <a:xfrm>
            <a:off x="1746340" y="1783080"/>
            <a:ext cx="8991600" cy="16459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n w="22225">
                  <a:solidFill>
                    <a:schemeClr val="tx1"/>
                  </a:solidFill>
                  <a:miter lim="800000"/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Glasgow on the Go: </a:t>
            </a:r>
          </a:p>
          <a:p>
            <a:r>
              <a:rPr lang="en-US" sz="3800" dirty="0">
                <a:ln w="22225">
                  <a:solidFill>
                    <a:schemeClr val="tx1"/>
                  </a:solidFill>
                  <a:miter lim="800000"/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Visualising Urban Mobility in Glasgow</a:t>
            </a:r>
          </a:p>
          <a:p>
            <a:endParaRPr lang="en-US" sz="3800" dirty="0">
              <a:ln w="22225">
                <a:solidFill>
                  <a:schemeClr val="tx1"/>
                </a:solidFill>
                <a:miter lim="800000"/>
              </a:ln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241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45730FE4-8DA0-D625-38B9-AFFDF5FAD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6" r="27996" b="73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F8AE4-7ECB-C93D-335E-A7B91EBD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Thank you for listening, any questions?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26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C8539B-3BF5-D143-6126-B9C0E1CAE9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5" y="639520"/>
            <a:ext cx="3675593" cy="17190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lIns="274320" tIns="182880" rIns="274320" bIns="182880" rtlCol="0" anchor="b" anchorCtr="1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ln w="22225">
                  <a:solidFill>
                    <a:schemeClr val="tx1"/>
                  </a:solidFill>
                  <a:miter lim="800000"/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Project Information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16380-45A3-9E39-82FA-9BC82472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Project supervisor: Fredrick Nordvall Forsberg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Second Marker: Alex Coddington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Marking Scheme: Software Development Based  </a:t>
            </a:r>
          </a:p>
          <a:p>
            <a:pPr marL="0" indent="0">
              <a:buNone/>
            </a:pPr>
            <a:endParaRPr lang="en-US" sz="22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1C5F5D4C-3CA4-34A0-6634-41EFB0B7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47" y="640080"/>
            <a:ext cx="676101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wall painted with an arrow and a dartboard">
            <a:extLst>
              <a:ext uri="{FF2B5EF4-FFF2-40B4-BE49-F238E27FC236}">
                <a16:creationId xmlns:a16="http://schemas.microsoft.com/office/drawing/2014/main" id="{25925308-527D-CEAD-470F-922607AA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4"/>
          <a:stretch/>
        </p:blipFill>
        <p:spPr>
          <a:xfrm>
            <a:off x="3530175" y="10"/>
            <a:ext cx="866851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7831C-C35F-BAC4-918D-F727BB20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Aims &amp; Objectives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BC1C85-949B-EE62-ADDD-53AFBDA0FA17}"/>
              </a:ext>
            </a:extLst>
          </p:cNvPr>
          <p:cNvSpPr txBox="1"/>
          <p:nvPr/>
        </p:nvSpPr>
        <p:spPr>
          <a:xfrm>
            <a:off x="4939695" y="288284"/>
            <a:ext cx="40233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Aim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To monitor and visualise urban mobility within Glasgow in a clear and user-friendly way. 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Collect and display the data from the Glasgow Open Data hub APIs.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To develop and implement an interactive graph with analysis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To develop and implement an interactive map including zoom and analysis features.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kern="100" dirty="0">
                <a:solidFill>
                  <a:schemeClr val="bg1">
                    <a:lumMod val="95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users to search for a specific date range when viewing the data.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8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85A3A-5519-444A-BC40-13BA5E30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>
                <a:ln>
                  <a:solidFill>
                    <a:schemeClr val="tx1"/>
                  </a:solidFill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Summary of Related Work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10730-AB47-43F6-966A-AA457CBE76A0}"/>
              </a:ext>
            </a:extLst>
          </p:cNvPr>
          <p:cNvSpPr txBox="1"/>
          <p:nvPr/>
        </p:nvSpPr>
        <p:spPr>
          <a:xfrm>
            <a:off x="640080" y="2872899"/>
            <a:ext cx="4368602" cy="3966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“Visualising the structure of urban mobility with bundling”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Case study on São Paulo's urban mobility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Dealing with large urban mobility datasets.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Various techniques are used to analyse the data the main one being trail bundling.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A key difference is my project aims to visualise the data in a more user-friendly way.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Heatmaps used for plotting results can be too vague.</a:t>
            </a:r>
          </a:p>
        </p:txBody>
      </p:sp>
      <p:pic>
        <p:nvPicPr>
          <p:cNvPr id="3" name="Picture 2" descr="A map of different types of buses&#10;&#10;Description automatically generated">
            <a:extLst>
              <a:ext uri="{FF2B5EF4-FFF2-40B4-BE49-F238E27FC236}">
                <a16:creationId xmlns:a16="http://schemas.microsoft.com/office/drawing/2014/main" id="{AD197F11-E2DC-5CF2-F5D5-2900C2C96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696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59F80-CFE9-C90D-DB34-7115EC83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ln w="9525">
                  <a:solidFill>
                    <a:schemeClr val="tx1"/>
                  </a:solidFill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Project Specification (Part one)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7469-C674-13CC-3773-09644F8C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03" y="1911493"/>
            <a:ext cx="7116332" cy="4648246"/>
          </a:xfrm>
        </p:spPr>
        <p:txBody>
          <a:bodyPr anchor="t"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1200" b="1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will allow users to view an interactive map and graph of Glasgow.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Users will be able to see data on traffic, cyclists and pedestrians.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map will update in real-time data becomes available from Glasgow Open Data Hub APIs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Users can interact with the map including zooming and analysis features.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must be easy to navigate and visually appealing.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sz="1200" b="1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Non-Functional Requirements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map and graph must load within ten seconds to ensure a responsive user experience. 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must be compatible with modern web browsers and mobile devices.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must ensure security of data and communications are protected against unauthorised access and data breaches. 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should be accessible according to </a:t>
            </a:r>
            <a:r>
              <a:rPr lang="bg-BG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WCAG</a:t>
            </a:r>
            <a:r>
              <a:rPr lang="en-GB" sz="1200" kern="1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standards (Web Content Accessibility Guidelines).</a:t>
            </a:r>
          </a:p>
          <a:p>
            <a:pPr marL="342900" lvl="0" indent="-342900">
              <a:spcAft>
                <a:spcPts val="600"/>
              </a:spcAft>
              <a:buFont typeface="Symbol" pitchFamily="2" charset="2"/>
              <a:buChar char=""/>
            </a:pPr>
            <a:r>
              <a:rPr lang="en-GB" sz="1200" kern="100" dirty="0"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Ensure Graph is downloadable for people wanting to use it for further work.</a:t>
            </a:r>
            <a:endParaRPr lang="en-GB" sz="1200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D90D1642-A670-39DF-8318-D5B5F41CA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34086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59F80-CFE9-C90D-DB34-7115EC83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ln w="9525">
                  <a:solidFill>
                    <a:schemeClr val="tx1"/>
                  </a:solidFill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Project Specification (Part two)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7469-C674-13CC-3773-09644F8C8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6959017" cy="4665156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1400" b="1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use cases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user selects a location to view how view traffic trends for that area.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user clicks on a pin on the map to get more details about footfall at a specific location.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developer in charge of the application (me) should ensure the dataset information from the API is updated and reflected in real time on the map.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user filters the data for a specific time period so they can study its impact on urban mobility.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1400" b="1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Stories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commuter, I want to check the traffic so I can avoid congested routes.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city planner, I want to understand peak footfall areas to better plan urban infrastructure.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a health advocate, I want to find areas of high vehicle traffic and promote active travel initiatives.</a:t>
            </a:r>
          </a:p>
          <a:p>
            <a:pPr>
              <a:spcBef>
                <a:spcPts val="1200"/>
              </a:spcBef>
            </a:pPr>
            <a:r>
              <a:rPr lang="en-GB" sz="1400" b="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someone relocating to Glasgow, I would like to find the least congested parts of the city, so I can live in a noise free environment.</a:t>
            </a:r>
          </a:p>
          <a:p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table, sitting, indoor&#10;&#10;Description automatically generated">
            <a:extLst>
              <a:ext uri="{FF2B5EF4-FFF2-40B4-BE49-F238E27FC236}">
                <a16:creationId xmlns:a16="http://schemas.microsoft.com/office/drawing/2014/main" id="{D90D1642-A670-39DF-8318-D5B5F41CA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r="34086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3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59F80-CFE9-C90D-DB34-7115EC83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" y="2023110"/>
            <a:ext cx="3227167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ln w="9525">
                  <a:solidFill>
                    <a:schemeClr val="tx1"/>
                  </a:solidFill>
                </a:ln>
                <a:solidFill>
                  <a:schemeClr val="tx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Progress to date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70CEC366-956B-1C54-CB48-FCA56E91C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2" b="-4"/>
          <a:stretch/>
        </p:blipFill>
        <p:spPr>
          <a:xfrm>
            <a:off x="4054251" y="883463"/>
            <a:ext cx="3721608" cy="2542032"/>
          </a:xfrm>
          <a:prstGeom prst="rect">
            <a:avLst/>
          </a:prstGeom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570FF124-2F3E-A67E-A244-1C80DE688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56" b="-1"/>
          <a:stretch/>
        </p:blipFill>
        <p:spPr>
          <a:xfrm>
            <a:off x="7910946" y="883463"/>
            <a:ext cx="3719192" cy="2542032"/>
          </a:xfrm>
          <a:prstGeom prst="rect">
            <a:avLst/>
          </a:prstGeom>
        </p:spPr>
      </p:pic>
      <p:pic>
        <p:nvPicPr>
          <p:cNvPr id="26" name="Picture 2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49E6A8F-EA72-1091-146F-32B5447B3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98" r="2" b="34220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16" name="Picture 15" descr="A red pin is pinned on a calendar date">
            <a:extLst>
              <a:ext uri="{FF2B5EF4-FFF2-40B4-BE49-F238E27FC236}">
                <a16:creationId xmlns:a16="http://schemas.microsoft.com/office/drawing/2014/main" id="{BE37D925-E22B-5834-3928-D875655C6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9" r="3" b="3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2" name="Rectangle 515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59F80-CFE9-C90D-DB34-7115EC83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61" y="2005647"/>
            <a:ext cx="290849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dirty="0">
                <a:ln w="9525">
                  <a:solidFill>
                    <a:schemeClr val="tx1"/>
                  </a:solidFill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Approach to Development</a:t>
            </a:r>
          </a:p>
        </p:txBody>
      </p:sp>
      <p:sp>
        <p:nvSpPr>
          <p:cNvPr id="5154" name="Rectangle 515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Rectangle 516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5" name="Rectangle 516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2" name="Picture 12" descr="Part 7: Bootstrap Framework | HTML &amp; CSS Tutorial | code.makery.ch">
            <a:extLst>
              <a:ext uri="{FF2B5EF4-FFF2-40B4-BE49-F238E27FC236}">
                <a16:creationId xmlns:a16="http://schemas.microsoft.com/office/drawing/2014/main" id="{94823E6F-E2C5-EA8D-4AB8-D1EBB294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8571" y="883463"/>
            <a:ext cx="3154680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mplete Guide for Leaflet JS : Beginner to Expert">
            <a:extLst>
              <a:ext uri="{FF2B5EF4-FFF2-40B4-BE49-F238E27FC236}">
                <a16:creationId xmlns:a16="http://schemas.microsoft.com/office/drawing/2014/main" id="{ED4F5531-2065-5E6E-4C57-34D5B7FD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572" y="1103776"/>
            <a:ext cx="3703320" cy="20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ata Visualization with Chart.js - YouTube">
            <a:extLst>
              <a:ext uri="{FF2B5EF4-FFF2-40B4-BE49-F238E27FC236}">
                <a16:creationId xmlns:a16="http://schemas.microsoft.com/office/drawing/2014/main" id="{98F2D1BA-B3D6-6B17-96BA-1236E7E1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4251" y="3785287"/>
            <a:ext cx="3703320" cy="20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JavaScript Used For? | Blog - BairesDev">
            <a:extLst>
              <a:ext uri="{FF2B5EF4-FFF2-40B4-BE49-F238E27FC236}">
                <a16:creationId xmlns:a16="http://schemas.microsoft.com/office/drawing/2014/main" id="{837EF839-8D47-CC88-357A-19435C8AC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2998" y="3785286"/>
            <a:ext cx="3703320" cy="20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2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9" name="Rectangle 615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FA3FA03-B94D-3E4A-4C66-72E13CF4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897" y="4193366"/>
            <a:ext cx="3919903" cy="259320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154" name="Picture 10" descr="What Is an Emulator?">
            <a:extLst>
              <a:ext uri="{FF2B5EF4-FFF2-40B4-BE49-F238E27FC236}">
                <a16:creationId xmlns:a16="http://schemas.microsoft.com/office/drawing/2014/main" id="{C1F372EC-C62D-AB48-1E9E-397605D5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6" y="4037820"/>
            <a:ext cx="3919902" cy="26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8F92B8-F9B6-307E-A632-D8A0FE3DCF3C}"/>
              </a:ext>
            </a:extLst>
          </p:cNvPr>
          <p:cNvSpPr txBox="1">
            <a:spLocks/>
          </p:cNvSpPr>
          <p:nvPr/>
        </p:nvSpPr>
        <p:spPr>
          <a:xfrm>
            <a:off x="2717865" y="614391"/>
            <a:ext cx="6756270" cy="707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n>
                  <a:solidFill>
                    <a:schemeClr val="tx1"/>
                  </a:solidFill>
                </a:ln>
                <a:latin typeface="Gill Sans" panose="020B0502020104020203" pitchFamily="34" charset="-79"/>
                <a:cs typeface="Gill Sans" panose="020B0502020104020203" pitchFamily="34" charset="-79"/>
              </a:rPr>
              <a:t>Testing and Evaluation plans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05B0E-3FA2-265F-9A52-B4D580FDF166}"/>
              </a:ext>
            </a:extLst>
          </p:cNvPr>
          <p:cNvSpPr txBox="1"/>
          <p:nvPr/>
        </p:nvSpPr>
        <p:spPr>
          <a:xfrm>
            <a:off x="1187231" y="2007431"/>
            <a:ext cx="4977595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Testing</a:t>
            </a: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Unit testing to ensure functions are correct.</a:t>
            </a: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Use an emulator to test devices</a:t>
            </a: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User Acceptance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616FB-AB95-38EB-F6E5-AFC7D7EAFDE8}"/>
              </a:ext>
            </a:extLst>
          </p:cNvPr>
          <p:cNvSpPr txBox="1"/>
          <p:nvPr/>
        </p:nvSpPr>
        <p:spPr>
          <a:xfrm>
            <a:off x="7015659" y="2007432"/>
            <a:ext cx="4641197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defTabSz="740664">
              <a:spcBef>
                <a:spcPts val="810"/>
              </a:spcBef>
            </a:pPr>
            <a:r>
              <a:rPr lang="en-US" sz="1800" b="1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Evaluation</a:t>
            </a:r>
          </a:p>
          <a:p>
            <a:pPr marL="285750" indent="-285750" defTabSz="740664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Evaluate performance metrics</a:t>
            </a:r>
          </a:p>
          <a:p>
            <a:pPr marL="285750" indent="-285750" defTabSz="740664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Gather user feedback through surveys and interviews</a:t>
            </a:r>
          </a:p>
          <a:p>
            <a:pPr marL="285750" indent="-285750" defTabSz="740664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</a:rPr>
              <a:t>Ensure functional requirements have been met</a:t>
            </a:r>
          </a:p>
        </p:txBody>
      </p:sp>
    </p:spTree>
    <p:extLst>
      <p:ext uri="{BB962C8B-B14F-4D97-AF65-F5344CB8AC3E}">
        <p14:creationId xmlns:p14="http://schemas.microsoft.com/office/powerpoint/2010/main" val="8987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10388</TotalTime>
  <Words>556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Gill Sans</vt:lpstr>
      <vt:lpstr>Symbol</vt:lpstr>
      <vt:lpstr>Office Theme</vt:lpstr>
      <vt:lpstr>PowerPoint Presentation</vt:lpstr>
      <vt:lpstr>Project Information</vt:lpstr>
      <vt:lpstr>Aims &amp; Objectives </vt:lpstr>
      <vt:lpstr>Summary of Related Work</vt:lpstr>
      <vt:lpstr>Project Specification (Part one)</vt:lpstr>
      <vt:lpstr>Project Specification (Part two)</vt:lpstr>
      <vt:lpstr>Progress to date</vt:lpstr>
      <vt:lpstr>Approach to Development</vt:lpstr>
      <vt:lpstr>PowerPoint Presentation</vt:lpstr>
      <vt:lpstr>Thank you for listening,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2024-01-01T11:36:32Z</dcterms:created>
  <dcterms:modified xsi:type="dcterms:W3CDTF">2024-01-08T17:35:59Z</dcterms:modified>
</cp:coreProperties>
</file>